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1" r:id="rId5"/>
    <p:sldId id="260" r:id="rId6"/>
    <p:sldId id="263" r:id="rId7"/>
    <p:sldId id="265" r:id="rId8"/>
    <p:sldId id="267"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80923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48250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408541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29659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ACB16-1EA0-4911-8682-DADC363E471E}"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68517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66FACB16-1EA0-4911-8682-DADC363E471E}"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63416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66FACB16-1EA0-4911-8682-DADC363E471E}" type="datetimeFigureOut">
              <a:rPr lang="ar-EG" smtClean="0"/>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73841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66FACB16-1EA0-4911-8682-DADC363E471E}" type="datetimeFigureOut">
              <a:rPr lang="ar-EG" smtClean="0"/>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37208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ACB16-1EA0-4911-8682-DADC363E471E}" type="datetimeFigureOut">
              <a:rPr lang="ar-EG" smtClean="0"/>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43949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11174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66198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FACB16-1EA0-4911-8682-DADC363E471E}" type="datetimeFigureOut">
              <a:rPr lang="ar-EG" smtClean="0"/>
              <a:t>23/07/1441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ADEDD3-5276-4938-AFAB-80D109462DC3}" type="slidenum">
              <a:rPr lang="ar-EG" smtClean="0"/>
              <a:t>‹#›</a:t>
            </a:fld>
            <a:endParaRPr lang="ar-EG"/>
          </a:p>
        </p:txBody>
      </p:sp>
    </p:spTree>
    <p:extLst>
      <p:ext uri="{BB962C8B-B14F-4D97-AF65-F5344CB8AC3E}">
        <p14:creationId xmlns:p14="http://schemas.microsoft.com/office/powerpoint/2010/main" val="337000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424936" cy="6048672"/>
          </a:xfrm>
          <a:solidFill>
            <a:schemeClr val="accent1">
              <a:lumMod val="20000"/>
              <a:lumOff val="80000"/>
            </a:schemeClr>
          </a:solidFill>
        </p:spPr>
        <p:txBody>
          <a:bodyPr>
            <a:normAutofit/>
          </a:bodyPr>
          <a:lstStyle/>
          <a:p>
            <a:r>
              <a:rPr lang="ar-SA" dirty="0"/>
              <a:t>كلية الآداب </a:t>
            </a:r>
            <a:br>
              <a:rPr lang="ar-SA" dirty="0"/>
            </a:br>
            <a:r>
              <a:rPr lang="ar-SA" dirty="0"/>
              <a:t>جامعة بنها </a:t>
            </a:r>
            <a:br>
              <a:rPr lang="ar-SA" dirty="0"/>
            </a:br>
            <a:r>
              <a:rPr lang="ar-SA" dirty="0"/>
              <a:t>قسم اللغة ال</a:t>
            </a:r>
            <a:r>
              <a:rPr lang="ar-EG" dirty="0"/>
              <a:t>إ</a:t>
            </a:r>
            <a:r>
              <a:rPr lang="ar-SA" dirty="0"/>
              <a:t>نجليزية </a:t>
            </a:r>
            <a:br>
              <a:rPr lang="ar-SA" dirty="0"/>
            </a:br>
            <a:br>
              <a:rPr lang="ar-SA" dirty="0"/>
            </a:br>
            <a:r>
              <a:rPr lang="ar-SA" dirty="0"/>
              <a:t>الفرقة/ </a:t>
            </a:r>
            <a:r>
              <a:rPr lang="ar-SA" b="1" dirty="0">
                <a:solidFill>
                  <a:srgbClr val="FF0000"/>
                </a:solidFill>
              </a:rPr>
              <a:t>الثالثة </a:t>
            </a:r>
            <a:br>
              <a:rPr lang="ar-SA" dirty="0"/>
            </a:br>
            <a:r>
              <a:rPr lang="ar-EG" dirty="0"/>
              <a:t>ال</a:t>
            </a:r>
            <a:r>
              <a:rPr lang="ar-SA" dirty="0"/>
              <a:t>مادة/ </a:t>
            </a:r>
            <a:r>
              <a:rPr lang="ar-SA" dirty="0">
                <a:solidFill>
                  <a:srgbClr val="FF0000"/>
                </a:solidFill>
              </a:rPr>
              <a:t>قواعد</a:t>
            </a:r>
            <a:r>
              <a:rPr lang="ar-SA" dirty="0"/>
              <a:t> </a:t>
            </a:r>
            <a:br>
              <a:rPr lang="ar-SA" dirty="0"/>
            </a:br>
            <a:r>
              <a:rPr lang="ar-EG" dirty="0"/>
              <a:t>أستاذ المادة/ أ</a:t>
            </a:r>
            <a:r>
              <a:rPr lang="ar-SA" dirty="0"/>
              <a:t>.د/ </a:t>
            </a:r>
            <a:r>
              <a:rPr lang="ar-SA" dirty="0">
                <a:solidFill>
                  <a:srgbClr val="FF0000"/>
                </a:solidFill>
              </a:rPr>
              <a:t>نازك</a:t>
            </a:r>
            <a:r>
              <a:rPr lang="en-US" dirty="0">
                <a:solidFill>
                  <a:srgbClr val="FF0000"/>
                </a:solidFill>
              </a:rPr>
              <a:t> </a:t>
            </a:r>
            <a:r>
              <a:rPr lang="ar-EG" dirty="0">
                <a:solidFill>
                  <a:srgbClr val="FF0000"/>
                </a:solidFill>
              </a:rPr>
              <a:t>محمد</a:t>
            </a:r>
            <a:r>
              <a:rPr lang="ar-SA" dirty="0">
                <a:solidFill>
                  <a:srgbClr val="FF0000"/>
                </a:solidFill>
              </a:rPr>
              <a:t> عبد اللطيف</a:t>
            </a:r>
            <a:br>
              <a:rPr lang="ar-EG" dirty="0">
                <a:solidFill>
                  <a:srgbClr val="FF0000"/>
                </a:solidFill>
              </a:rPr>
            </a:br>
            <a:r>
              <a:rPr lang="ar-EG" dirty="0">
                <a:solidFill>
                  <a:srgbClr val="FF0000"/>
                </a:solidFill>
              </a:rPr>
              <a:t>الترم الثاني للعام الدراسي 2019/2020</a:t>
            </a:r>
            <a:r>
              <a:rPr lang="ar-SA" dirty="0">
                <a:solidFill>
                  <a:srgbClr val="FF0000"/>
                </a:solidFill>
              </a:rPr>
              <a:t> </a:t>
            </a:r>
            <a:endParaRPr lang="ar-EG" dirty="0">
              <a:solidFill>
                <a:srgbClr val="FF0000"/>
              </a:solidFill>
            </a:endParaRPr>
          </a:p>
        </p:txBody>
      </p:sp>
    </p:spTree>
    <p:extLst>
      <p:ext uri="{BB962C8B-B14F-4D97-AF65-F5344CB8AC3E}">
        <p14:creationId xmlns:p14="http://schemas.microsoft.com/office/powerpoint/2010/main" val="133135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pPr algn="l"/>
            <a:r>
              <a:rPr lang="en-GB" dirty="0"/>
              <a:t>Lesson 22. Incomplete Noun Clauses </a:t>
            </a:r>
            <a:endParaRPr lang="ar-EG" dirty="0"/>
          </a:p>
        </p:txBody>
      </p:sp>
      <p:sp>
        <p:nvSpPr>
          <p:cNvPr id="3" name="Content Placeholder 2"/>
          <p:cNvSpPr>
            <a:spLocks noGrp="1"/>
          </p:cNvSpPr>
          <p:nvPr>
            <p:ph idx="1"/>
          </p:nvPr>
        </p:nvSpPr>
        <p:spPr>
          <a:xfrm>
            <a:off x="179512" y="1484784"/>
            <a:ext cx="8784976" cy="4968552"/>
          </a:xfrm>
          <a:solidFill>
            <a:schemeClr val="accent1">
              <a:lumMod val="20000"/>
              <a:lumOff val="80000"/>
            </a:schemeClr>
          </a:solidFill>
        </p:spPr>
        <p:txBody>
          <a:bodyPr/>
          <a:lstStyle/>
          <a:p>
            <a:pPr algn="just" rtl="0"/>
            <a:r>
              <a:rPr lang="en-GB" dirty="0">
                <a:solidFill>
                  <a:srgbClr val="FF0000"/>
                </a:solidFill>
              </a:rPr>
              <a:t>Noun clauses </a:t>
            </a:r>
            <a:r>
              <a:rPr lang="en-GB" dirty="0"/>
              <a:t>are the third type of subordinate clause. They begin with noun-clause markers. Noun clauses that are formed from statements begin with the noun-clause marker that. Noun clauses formed from yes/no questions begin with the noun-clause markers whether or if. Those formed from information questions begin with </a:t>
            </a:r>
            <a:r>
              <a:rPr lang="en-GB" i="1" dirty="0" err="1"/>
              <a:t>wh</a:t>
            </a:r>
            <a:r>
              <a:rPr lang="en-GB" i="1" dirty="0"/>
              <a:t>- words</a:t>
            </a:r>
            <a:r>
              <a:rPr lang="en-GB" dirty="0"/>
              <a:t>: what, where, when, and so on.</a:t>
            </a:r>
          </a:p>
          <a:p>
            <a:pPr marL="0" indent="0" algn="just" rtl="0">
              <a:buNone/>
            </a:pPr>
            <a:endParaRPr lang="en-US" sz="2800" dirty="0"/>
          </a:p>
          <a:p>
            <a:pPr algn="l" rtl="0"/>
            <a:endParaRPr lang="ar-EG" dirty="0"/>
          </a:p>
        </p:txBody>
      </p:sp>
    </p:spTree>
    <p:extLst>
      <p:ext uri="{BB962C8B-B14F-4D97-AF65-F5344CB8AC3E}">
        <p14:creationId xmlns:p14="http://schemas.microsoft.com/office/powerpoint/2010/main" val="3391223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106690"/>
          </a:xfrm>
          <a:solidFill>
            <a:schemeClr val="accent1">
              <a:lumMod val="20000"/>
              <a:lumOff val="80000"/>
            </a:schemeClr>
          </a:solidFill>
        </p:spPr>
        <p:txBody>
          <a:bodyPr>
            <a:normAutofit/>
          </a:bodyPr>
          <a:lstStyle/>
          <a:p>
            <a:pPr marL="457200" indent="-457200" algn="l" rtl="0">
              <a:buFont typeface="Wingdings" pitchFamily="2" charset="2"/>
              <a:buChar char="q"/>
            </a:pPr>
            <a:r>
              <a:rPr lang="en-GB" sz="3200" dirty="0">
                <a:solidFill>
                  <a:srgbClr val="FF0000"/>
                </a:solidFill>
              </a:rPr>
              <a:t>EXAMPLE:</a:t>
            </a:r>
            <a:br>
              <a:rPr lang="en-GB" sz="3200" dirty="0"/>
            </a:br>
            <a:r>
              <a:rPr lang="en-GB" sz="2400" dirty="0"/>
              <a:t>1- </a:t>
            </a:r>
            <a:r>
              <a:rPr lang="en-GB" sz="2400" dirty="0" err="1"/>
              <a:t>Dr.</a:t>
            </a:r>
            <a:r>
              <a:rPr lang="en-GB" sz="2400" dirty="0"/>
              <a:t> Hopkins' office is in this building.   (statement) I'm sure that </a:t>
            </a:r>
            <a:r>
              <a:rPr lang="en-GB" sz="2400" dirty="0" err="1"/>
              <a:t>Dr.</a:t>
            </a:r>
            <a:r>
              <a:rPr lang="en-GB" sz="2400" dirty="0"/>
              <a:t> Hopkins' office is in this building. </a:t>
            </a:r>
            <a:br>
              <a:rPr lang="en-US" sz="2400" dirty="0"/>
            </a:br>
            <a:r>
              <a:rPr lang="en-GB" sz="2400" dirty="0"/>
              <a:t> 2- Is </a:t>
            </a:r>
            <a:r>
              <a:rPr lang="en-GB" sz="2400" dirty="0" err="1"/>
              <a:t>Dr.</a:t>
            </a:r>
            <a:r>
              <a:rPr lang="en-GB" sz="2400" dirty="0"/>
              <a:t> Hopkins' office on this floor? </a:t>
            </a:r>
            <a:br>
              <a:rPr lang="en-US" sz="2400" dirty="0"/>
            </a:br>
            <a:r>
              <a:rPr lang="en-GB" sz="2400" dirty="0"/>
              <a:t>(yes/no question) I don't know if (whether) </a:t>
            </a:r>
            <a:r>
              <a:rPr lang="en-GB" sz="2400" dirty="0" err="1"/>
              <a:t>Dr.</a:t>
            </a:r>
            <a:r>
              <a:rPr lang="en-GB" sz="2400" dirty="0"/>
              <a:t> Hopkins' office is   on this floor. </a:t>
            </a:r>
            <a:br>
              <a:rPr lang="en-US" sz="2400" dirty="0"/>
            </a:br>
            <a:r>
              <a:rPr lang="en-GB" sz="2400" dirty="0"/>
              <a:t>3- Where is </a:t>
            </a:r>
            <a:r>
              <a:rPr lang="en-GB" sz="2400" dirty="0" err="1"/>
              <a:t>Dr.</a:t>
            </a:r>
            <a:r>
              <a:rPr lang="en-GB" sz="2400" dirty="0"/>
              <a:t> Hopkins' office?</a:t>
            </a:r>
            <a:br>
              <a:rPr lang="en-US" sz="2400" dirty="0"/>
            </a:br>
            <a:r>
              <a:rPr lang="en-GB" sz="2400" dirty="0"/>
              <a:t>(information question) Please tell me </a:t>
            </a:r>
            <a:r>
              <a:rPr lang="en-GB" sz="2400" i="1" dirty="0"/>
              <a:t>where</a:t>
            </a:r>
            <a:r>
              <a:rPr lang="en-GB" sz="2400" dirty="0"/>
              <a:t> </a:t>
            </a:r>
            <a:r>
              <a:rPr lang="en-GB" sz="2400" dirty="0" err="1"/>
              <a:t>Dr.</a:t>
            </a:r>
            <a:r>
              <a:rPr lang="en-GB" sz="2400" dirty="0"/>
              <a:t> Hopkins' office is Notice that the word order in direct questions is not the same as it is in noun clauses. The noun clause follows statement word order (subject+ verb), not question word order (auxiliary+ subject+ main verb). Often one of the distractors for noun-clause items will incorrectly follow question word order.</a:t>
            </a:r>
            <a:br>
              <a:rPr lang="en-US" sz="2400" dirty="0"/>
            </a:br>
            <a:endParaRPr lang="ar-EG" sz="2400" dirty="0"/>
          </a:p>
        </p:txBody>
      </p:sp>
    </p:spTree>
    <p:extLst>
      <p:ext uri="{BB962C8B-B14F-4D97-AF65-F5344CB8AC3E}">
        <p14:creationId xmlns:p14="http://schemas.microsoft.com/office/powerpoint/2010/main" val="1370743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332656"/>
            <a:ext cx="8229600" cy="6322714"/>
          </a:xfrm>
          <a:solidFill>
            <a:schemeClr val="accent1">
              <a:lumMod val="20000"/>
              <a:lumOff val="80000"/>
            </a:schemeClr>
          </a:solidFill>
        </p:spPr>
        <p:txBody>
          <a:bodyPr>
            <a:noAutofit/>
          </a:bodyPr>
          <a:lstStyle/>
          <a:p>
            <a:pPr algn="l"/>
            <a:r>
              <a:rPr lang="en-GB" sz="2400" dirty="0"/>
              <a:t>        </a:t>
            </a:r>
            <a:br>
              <a:rPr lang="ar-SA" sz="2400" dirty="0"/>
            </a:br>
            <a:r>
              <a:rPr lang="en-GB" sz="2400" dirty="0"/>
              <a:t>  *</a:t>
            </a:r>
            <a:r>
              <a:rPr lang="en-GB" sz="2400" dirty="0">
                <a:solidFill>
                  <a:srgbClr val="FF0000"/>
                </a:solidFill>
              </a:rPr>
              <a:t>I don't know what </a:t>
            </a:r>
            <a:r>
              <a:rPr lang="en-GB" sz="2400" i="1" dirty="0">
                <a:solidFill>
                  <a:srgbClr val="FF0000"/>
                </a:solidFill>
              </a:rPr>
              <a:t>is her name</a:t>
            </a:r>
            <a:r>
              <a:rPr lang="en-GB" sz="2400" dirty="0"/>
              <a:t>.</a:t>
            </a:r>
            <a:br>
              <a:rPr lang="en-US" sz="2400" dirty="0"/>
            </a:br>
            <a:r>
              <a:rPr lang="en-GB" sz="2400" dirty="0"/>
              <a:t>                (Incorrect use of question word order) </a:t>
            </a:r>
            <a:br>
              <a:rPr lang="en-US" sz="2400" dirty="0"/>
            </a:br>
            <a:r>
              <a:rPr lang="en-GB" sz="2400" dirty="0">
                <a:solidFill>
                  <a:srgbClr val="FF0000"/>
                </a:solidFill>
              </a:rPr>
              <a:t>            I don't know what </a:t>
            </a:r>
            <a:r>
              <a:rPr lang="en-GB" sz="2400" i="1" dirty="0">
                <a:solidFill>
                  <a:srgbClr val="FF0000"/>
                </a:solidFill>
              </a:rPr>
              <a:t>her name is</a:t>
            </a:r>
            <a:r>
              <a:rPr lang="en-GB" sz="2400" dirty="0">
                <a:solidFill>
                  <a:srgbClr val="FF0000"/>
                </a:solidFill>
              </a:rPr>
              <a:t>. </a:t>
            </a:r>
            <a:br>
              <a:rPr lang="en-US" sz="2400" dirty="0"/>
            </a:br>
            <a:r>
              <a:rPr lang="en-GB" sz="2400" dirty="0"/>
              <a:t>(Correct word order) </a:t>
            </a:r>
            <a:br>
              <a:rPr lang="en-US" sz="2400" dirty="0"/>
            </a:br>
            <a:r>
              <a:rPr lang="en-GB" sz="2400" dirty="0"/>
              <a:t>         *</a:t>
            </a:r>
            <a:r>
              <a:rPr lang="en-GB" sz="2400" dirty="0">
                <a:solidFill>
                  <a:srgbClr val="FF0000"/>
                </a:solidFill>
              </a:rPr>
              <a:t>She called him to ask what time </a:t>
            </a:r>
            <a:r>
              <a:rPr lang="en-GB" sz="2400" i="1" dirty="0">
                <a:solidFill>
                  <a:srgbClr val="FF0000"/>
                </a:solidFill>
              </a:rPr>
              <a:t>did his party start</a:t>
            </a:r>
            <a:r>
              <a:rPr lang="en-GB" sz="2400" dirty="0"/>
              <a:t>.</a:t>
            </a:r>
            <a:br>
              <a:rPr lang="en-US" sz="2400" dirty="0"/>
            </a:br>
            <a:r>
              <a:rPr lang="en-GB" sz="2400" dirty="0"/>
              <a:t>            (Incorrect use of question word order) </a:t>
            </a:r>
            <a:br>
              <a:rPr lang="en-US" sz="2400" dirty="0"/>
            </a:br>
            <a:r>
              <a:rPr lang="en-GB" sz="2400" dirty="0"/>
              <a:t>          </a:t>
            </a:r>
            <a:r>
              <a:rPr lang="en-GB" sz="2400" dirty="0">
                <a:solidFill>
                  <a:srgbClr val="FF0000"/>
                </a:solidFill>
              </a:rPr>
              <a:t>She called him to ask what time </a:t>
            </a:r>
            <a:r>
              <a:rPr lang="en-GB" sz="2400" i="1" dirty="0">
                <a:solidFill>
                  <a:srgbClr val="FF0000"/>
                </a:solidFill>
              </a:rPr>
              <a:t>his party started</a:t>
            </a:r>
            <a:r>
              <a:rPr lang="en-GB" sz="2400" dirty="0"/>
              <a:t>.</a:t>
            </a:r>
            <a:br>
              <a:rPr lang="en-US" sz="2400" dirty="0"/>
            </a:br>
            <a:r>
              <a:rPr lang="en-GB" sz="2400" dirty="0"/>
              <a:t>              (Correct word order)</a:t>
            </a:r>
            <a:br>
              <a:rPr lang="en-GB" sz="2400" dirty="0"/>
            </a:br>
            <a:r>
              <a:rPr lang="en-GB" sz="2400" dirty="0"/>
              <a:t>Noun clauses function exactly as nouns do: as subjects, as direct objects, or as complements after the verb to be.</a:t>
            </a:r>
            <a:br>
              <a:rPr lang="en-GB" sz="2400" dirty="0"/>
            </a:br>
            <a:r>
              <a:rPr lang="en-GB" sz="2400" dirty="0"/>
              <a:t>  When the meeting will be held has not been decided. </a:t>
            </a:r>
            <a:br>
              <a:rPr lang="en-GB" sz="2400" dirty="0"/>
            </a:br>
            <a:r>
              <a:rPr lang="en-GB" sz="2400" dirty="0"/>
              <a:t>    (noun clause as subject)</a:t>
            </a:r>
            <a:br>
              <a:rPr lang="en-GB" sz="2400" dirty="0"/>
            </a:br>
            <a:r>
              <a:rPr lang="en-GB" sz="2400" dirty="0"/>
              <a:t> The weather announcer said that there will be thunderstorms. </a:t>
            </a:r>
            <a:br>
              <a:rPr lang="en-GB" sz="2400" dirty="0"/>
            </a:br>
            <a:r>
              <a:rPr lang="en-GB" sz="2400" dirty="0"/>
              <a:t>     (noun clause as direct object) </a:t>
            </a:r>
            <a:br>
              <a:rPr lang="en-GB" sz="2400" dirty="0"/>
            </a:br>
            <a:r>
              <a:rPr lang="en-GB" sz="2400" dirty="0"/>
              <a:t>This is what you need.             (noun clause after to be) </a:t>
            </a:r>
            <a:br>
              <a:rPr lang="en-GB" sz="2400" dirty="0"/>
            </a:br>
            <a:r>
              <a:rPr lang="en-GB" sz="2400" dirty="0"/>
              <a:t> </a:t>
            </a:r>
            <a:br>
              <a:rPr lang="en-US" sz="2400" dirty="0"/>
            </a:br>
            <a:endParaRPr lang="ar-EG" sz="2400" dirty="0"/>
          </a:p>
        </p:txBody>
      </p:sp>
    </p:spTree>
    <p:extLst>
      <p:ext uri="{BB962C8B-B14F-4D97-AF65-F5344CB8AC3E}">
        <p14:creationId xmlns:p14="http://schemas.microsoft.com/office/powerpoint/2010/main" val="165021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a:solidFill>
            <a:schemeClr val="accent1">
              <a:lumMod val="20000"/>
              <a:lumOff val="80000"/>
            </a:schemeClr>
          </a:solidFill>
        </p:spPr>
        <p:txBody>
          <a:bodyPr>
            <a:normAutofit lnSpcReduction="10000"/>
          </a:bodyPr>
          <a:lstStyle/>
          <a:p>
            <a:pPr marL="0" lvl="0" indent="0" algn="l" rtl="0">
              <a:buNone/>
            </a:pPr>
            <a:r>
              <a:rPr lang="en-GB" dirty="0"/>
              <a:t>Notice that when the noun clause is the subject of a sentence, the verb in the main clause does not have a noun or pronoun subject. </a:t>
            </a:r>
            <a:r>
              <a:rPr lang="en-US" dirty="0"/>
              <a:t> </a:t>
            </a:r>
            <a:r>
              <a:rPr lang="en-GB" dirty="0"/>
              <a:t>In Structure items, the noun-clause marker, along with any other part of the noun clause ­ subject, verb, and so on-may be missing from the stem, or the whole noun clause may be missing.</a:t>
            </a:r>
            <a:br>
              <a:rPr lang="en-US" dirty="0"/>
            </a:br>
            <a:r>
              <a:rPr lang="en-GB" sz="2400" b="1" dirty="0">
                <a:solidFill>
                  <a:srgbClr val="FF0000"/>
                </a:solidFill>
              </a:rPr>
              <a:t>Exercise 22</a:t>
            </a:r>
            <a:endParaRPr lang="en-US" sz="2400" dirty="0">
              <a:solidFill>
                <a:srgbClr val="FF0000"/>
              </a:solidFill>
            </a:endParaRPr>
          </a:p>
          <a:p>
            <a:pPr marL="0" lvl="0" indent="0" algn="l" rtl="0">
              <a:buNone/>
            </a:pPr>
            <a:r>
              <a:rPr lang="en-GB" sz="2000" dirty="0">
                <a:solidFill>
                  <a:prstClr val="black"/>
                </a:solidFill>
              </a:rPr>
              <a:t>l. _ </a:t>
            </a:r>
            <a:r>
              <a:rPr lang="en-GB" sz="2000" b="1" dirty="0">
                <a:solidFill>
                  <a:prstClr val="black"/>
                </a:solidFill>
              </a:rPr>
              <a:t>(D)</a:t>
            </a:r>
            <a:r>
              <a:rPr lang="en-GB" sz="2000" dirty="0">
                <a:solidFill>
                  <a:prstClr val="black"/>
                </a:solidFill>
              </a:rPr>
              <a:t> That raindrops</a:t>
            </a:r>
            <a:endParaRPr lang="en-US" sz="2000" dirty="0">
              <a:solidFill>
                <a:prstClr val="black"/>
              </a:solidFill>
            </a:endParaRPr>
          </a:p>
          <a:p>
            <a:pPr marL="0" lvl="0" indent="0" algn="l" rtl="0">
              <a:buNone/>
            </a:pPr>
            <a:r>
              <a:rPr lang="en-GB" sz="2000" dirty="0">
                <a:solidFill>
                  <a:prstClr val="black"/>
                </a:solidFill>
              </a:rPr>
              <a:t>2.  (B) how fleas are</a:t>
            </a:r>
            <a:endParaRPr lang="en-US" sz="2000" dirty="0">
              <a:solidFill>
                <a:prstClr val="black"/>
              </a:solidFill>
            </a:endParaRPr>
          </a:p>
          <a:p>
            <a:pPr marL="0" lvl="0" indent="0" algn="l" rtl="0">
              <a:buNone/>
            </a:pPr>
            <a:r>
              <a:rPr lang="en-GB" sz="2000" dirty="0">
                <a:solidFill>
                  <a:prstClr val="black"/>
                </a:solidFill>
              </a:rPr>
              <a:t>   3.	 (A) that Anna Winlock</a:t>
            </a:r>
            <a:endParaRPr lang="en-US" sz="2000" dirty="0">
              <a:solidFill>
                <a:prstClr val="black"/>
              </a:solidFill>
            </a:endParaRPr>
          </a:p>
          <a:p>
            <a:pPr marL="0" lvl="0" indent="0" algn="l" rtl="0">
              <a:buNone/>
            </a:pPr>
            <a:r>
              <a:rPr lang="en-GB" sz="2000" dirty="0">
                <a:solidFill>
                  <a:prstClr val="black"/>
                </a:solidFill>
              </a:rPr>
              <a:t>4. (D) What ecologists call a "gallery forest"</a:t>
            </a:r>
            <a:endParaRPr lang="en-US" sz="2000" dirty="0">
              <a:solidFill>
                <a:prstClr val="black"/>
              </a:solidFill>
            </a:endParaRPr>
          </a:p>
          <a:p>
            <a:pPr marL="0" indent="0" algn="l" rtl="0">
              <a:buNone/>
            </a:pPr>
            <a:endParaRPr lang="ar-EG" dirty="0"/>
          </a:p>
        </p:txBody>
      </p:sp>
    </p:spTree>
    <p:extLst>
      <p:ext uri="{BB962C8B-B14F-4D97-AF65-F5344CB8AC3E}">
        <p14:creationId xmlns:p14="http://schemas.microsoft.com/office/powerpoint/2010/main" val="104105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512168"/>
          </a:xfrm>
        </p:spPr>
        <p:txBody>
          <a:bodyPr>
            <a:normAutofit fontScale="90000"/>
          </a:bodyPr>
          <a:lstStyle/>
          <a:p>
            <a:pPr rtl="0"/>
            <a:br>
              <a:rPr lang="ar-SA" sz="2200" b="1" dirty="0"/>
            </a:br>
            <a:r>
              <a:rPr lang="en-GB" sz="3100" b="1" dirty="0"/>
              <a:t>LESSON 23 </a:t>
            </a:r>
            <a:r>
              <a:rPr lang="ar-SA" sz="3100" dirty="0"/>
              <a:t>: </a:t>
            </a:r>
            <a:r>
              <a:rPr lang="en-GB" sz="3100" b="1" dirty="0"/>
              <a:t>MISSING OR INCOMPLETE PREPOSITIONAL PHRASES</a:t>
            </a:r>
            <a:br>
              <a:rPr lang="en-US" sz="3100" dirty="0"/>
            </a:br>
            <a:endParaRPr lang="ar-EG" sz="3100" dirty="0"/>
          </a:p>
        </p:txBody>
      </p:sp>
      <p:sp>
        <p:nvSpPr>
          <p:cNvPr id="3" name="Content Placeholder 2"/>
          <p:cNvSpPr>
            <a:spLocks noGrp="1"/>
          </p:cNvSpPr>
          <p:nvPr>
            <p:ph idx="1"/>
          </p:nvPr>
        </p:nvSpPr>
        <p:spPr>
          <a:xfrm>
            <a:off x="179512" y="2132856"/>
            <a:ext cx="8784976" cy="4248472"/>
          </a:xfrm>
          <a:solidFill>
            <a:schemeClr val="accent1">
              <a:lumMod val="20000"/>
              <a:lumOff val="80000"/>
            </a:schemeClr>
          </a:solidFill>
        </p:spPr>
        <p:txBody>
          <a:bodyPr>
            <a:normAutofit fontScale="92500" lnSpcReduction="10000"/>
          </a:bodyPr>
          <a:lstStyle/>
          <a:p>
            <a:pPr algn="just" rtl="0"/>
            <a:r>
              <a:rPr lang="en-GB" b="1" dirty="0">
                <a:solidFill>
                  <a:srgbClr val="FF0000"/>
                </a:solidFill>
              </a:rPr>
              <a:t>A prepositional phrase</a:t>
            </a:r>
            <a:r>
              <a:rPr lang="en-GB" dirty="0">
                <a:solidFill>
                  <a:srgbClr val="FF0000"/>
                </a:solidFill>
              </a:rPr>
              <a:t> </a:t>
            </a:r>
            <a:r>
              <a:rPr lang="en-GB" dirty="0"/>
              <a:t>consists of </a:t>
            </a:r>
            <a:r>
              <a:rPr lang="en-GB" b="1" dirty="0"/>
              <a:t>a preposition</a:t>
            </a:r>
            <a:r>
              <a:rPr lang="en-GB" dirty="0"/>
              <a:t> (in, at, with, for, until, and so on) followed by a noun phrase or pronoun, which is called the prepositional object. </a:t>
            </a:r>
            <a:r>
              <a:rPr lang="en-GB" b="1" dirty="0"/>
              <a:t>Prepositional phrases</a:t>
            </a:r>
            <a:r>
              <a:rPr lang="en-GB" dirty="0"/>
              <a:t> often describe relationships of time and location, among others.</a:t>
            </a:r>
          </a:p>
          <a:p>
            <a:pPr algn="l" rtl="0"/>
            <a:r>
              <a:rPr lang="en-GB" dirty="0"/>
              <a:t>In the </a:t>
            </a:r>
            <a:r>
              <a:rPr lang="en-GB" i="1" dirty="0"/>
              <a:t>autumn</a:t>
            </a:r>
            <a:r>
              <a:rPr lang="en-GB" dirty="0"/>
              <a:t>, maple leaves turn red. </a:t>
            </a:r>
            <a:endParaRPr lang="en-US" dirty="0"/>
          </a:p>
          <a:p>
            <a:pPr algn="l" rtl="0"/>
            <a:r>
              <a:rPr lang="en-GB" dirty="0"/>
              <a:t>Beacon Hill is one of the most famous neighbourhoods </a:t>
            </a:r>
            <a:r>
              <a:rPr lang="en-GB" i="1" dirty="0"/>
              <a:t>in Boston</a:t>
            </a:r>
            <a:r>
              <a:rPr lang="en-GB" dirty="0"/>
              <a:t>. </a:t>
            </a:r>
            <a:r>
              <a:rPr lang="en-GB" i="1" dirty="0"/>
              <a:t>With luck</a:t>
            </a:r>
            <a:r>
              <a:rPr lang="en-GB" dirty="0"/>
              <a:t>, there won't be any more problems. </a:t>
            </a:r>
            <a:endParaRPr lang="en-US" dirty="0"/>
          </a:p>
          <a:p>
            <a:pPr algn="just" rtl="0"/>
            <a:endParaRPr lang="en-US" dirty="0"/>
          </a:p>
        </p:txBody>
      </p:sp>
    </p:spTree>
    <p:extLst>
      <p:ext uri="{BB962C8B-B14F-4D97-AF65-F5344CB8AC3E}">
        <p14:creationId xmlns:p14="http://schemas.microsoft.com/office/powerpoint/2010/main" val="680424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marL="571500" indent="-571500" algn="l" rtl="0">
              <a:buFont typeface="Wingdings" pitchFamily="2" charset="2"/>
              <a:buChar char="q"/>
            </a:pPr>
            <a:r>
              <a:rPr lang="en-US" dirty="0">
                <a:solidFill>
                  <a:srgbClr val="FF0000"/>
                </a:solidFill>
              </a:rPr>
              <a:t>Example</a:t>
            </a:r>
            <a:endParaRPr lang="ar-EG" dirty="0">
              <a:solidFill>
                <a:srgbClr val="FF0000"/>
              </a:solidFill>
            </a:endParaRPr>
          </a:p>
        </p:txBody>
      </p:sp>
      <p:sp>
        <p:nvSpPr>
          <p:cNvPr id="3" name="Content Placeholder 2"/>
          <p:cNvSpPr>
            <a:spLocks noGrp="1"/>
          </p:cNvSpPr>
          <p:nvPr>
            <p:ph idx="1"/>
          </p:nvPr>
        </p:nvSpPr>
        <p:spPr>
          <a:xfrm>
            <a:off x="457200" y="1124744"/>
            <a:ext cx="8229600" cy="5001419"/>
          </a:xfrm>
          <a:solidFill>
            <a:schemeClr val="accent1">
              <a:lumMod val="20000"/>
              <a:lumOff val="80000"/>
            </a:schemeClr>
          </a:solidFill>
        </p:spPr>
        <p:txBody>
          <a:bodyPr>
            <a:normAutofit fontScale="92500" lnSpcReduction="10000"/>
          </a:bodyPr>
          <a:lstStyle/>
          <a:p>
            <a:pPr algn="l" rtl="0"/>
            <a:r>
              <a:rPr lang="en-GB" dirty="0"/>
              <a:t>This house was built </a:t>
            </a:r>
            <a:r>
              <a:rPr lang="en-GB" i="1" dirty="0"/>
              <a:t>by John's grandfather</a:t>
            </a:r>
            <a:r>
              <a:rPr lang="en-GB" dirty="0"/>
              <a:t>.</a:t>
            </a:r>
            <a:endParaRPr lang="en-US" dirty="0"/>
          </a:p>
          <a:p>
            <a:pPr marL="0" indent="0" algn="just" rtl="0">
              <a:buNone/>
            </a:pPr>
            <a:r>
              <a:rPr lang="en-GB" dirty="0">
                <a:solidFill>
                  <a:srgbClr val="FF0000"/>
                </a:solidFill>
              </a:rPr>
              <a:t>Often</a:t>
            </a:r>
            <a:r>
              <a:rPr lang="en-GB" dirty="0"/>
              <a:t>, prepositional phrases come at the beginning of sentences, but they may appear in other parts of the sentence as well. </a:t>
            </a:r>
          </a:p>
          <a:p>
            <a:pPr marL="0" indent="0" algn="just" rtl="0">
              <a:buNone/>
            </a:pPr>
            <a:r>
              <a:rPr lang="en-GB" dirty="0"/>
              <a:t>The correct answer for this type of item may be a preposition, its object, or both, as well as other parts of the sentence. </a:t>
            </a:r>
            <a:endParaRPr lang="en-US" dirty="0"/>
          </a:p>
          <a:p>
            <a:pPr marL="0" indent="0" algn="just" rtl="0">
              <a:buNone/>
            </a:pPr>
            <a:r>
              <a:rPr lang="en-GB" dirty="0"/>
              <a:t>You may see prepositions in distractors, especially before the subject of a sentence. Remember, the object of a preposition cannot correctly be the subject of a sentence, as in these examples:</a:t>
            </a:r>
            <a:endParaRPr lang="en-US" dirty="0"/>
          </a:p>
          <a:p>
            <a:pPr marL="0" indent="0" algn="just" rtl="0">
              <a:buNone/>
            </a:pPr>
            <a:endParaRPr lang="en-US" dirty="0"/>
          </a:p>
          <a:p>
            <a:pPr algn="l" rtl="0"/>
            <a:endParaRPr lang="ar-EG" dirty="0"/>
          </a:p>
        </p:txBody>
      </p:sp>
    </p:spTree>
    <p:extLst>
      <p:ext uri="{BB962C8B-B14F-4D97-AF65-F5344CB8AC3E}">
        <p14:creationId xmlns:p14="http://schemas.microsoft.com/office/powerpoint/2010/main" val="2412871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a:solidFill>
            <a:schemeClr val="accent1">
              <a:lumMod val="20000"/>
              <a:lumOff val="80000"/>
            </a:schemeClr>
          </a:solidFill>
        </p:spPr>
        <p:txBody>
          <a:bodyPr>
            <a:normAutofit fontScale="77500" lnSpcReduction="20000"/>
          </a:bodyPr>
          <a:lstStyle/>
          <a:p>
            <a:pPr marL="0" indent="0" algn="l" rtl="0">
              <a:buNone/>
            </a:pPr>
            <a:r>
              <a:rPr lang="en-GB" b="1" dirty="0">
                <a:solidFill>
                  <a:srgbClr val="FF0000"/>
                </a:solidFill>
              </a:rPr>
              <a:t>Sample Items</a:t>
            </a:r>
            <a:endParaRPr lang="en-US" dirty="0">
              <a:solidFill>
                <a:srgbClr val="FF0000"/>
              </a:solidFill>
            </a:endParaRPr>
          </a:p>
          <a:p>
            <a:pPr marL="0" indent="0" algn="l" rtl="0">
              <a:buNone/>
            </a:pPr>
            <a:r>
              <a:rPr lang="en-GB" b="1" dirty="0"/>
              <a:t>        </a:t>
            </a:r>
            <a:r>
              <a:rPr lang="en-GB" dirty="0"/>
              <a:t>______ the unaided eye can see about 6,000 stars.</a:t>
            </a:r>
            <a:endParaRPr lang="en-US" dirty="0"/>
          </a:p>
          <a:p>
            <a:pPr marL="0" indent="0" algn="l" rtl="0">
              <a:buNone/>
            </a:pPr>
            <a:r>
              <a:rPr lang="en-GB" dirty="0"/>
              <a:t>         (A)	A clear night</a:t>
            </a:r>
            <a:endParaRPr lang="en-US" dirty="0"/>
          </a:p>
          <a:p>
            <a:pPr marL="0" indent="0" algn="l" rtl="0">
              <a:buNone/>
            </a:pPr>
            <a:r>
              <a:rPr lang="en-GB" dirty="0"/>
              <a:t>          (B)It's a clear night</a:t>
            </a:r>
            <a:endParaRPr lang="en-US" dirty="0"/>
          </a:p>
          <a:p>
            <a:pPr marL="0" indent="0" algn="l" rtl="0">
              <a:buNone/>
            </a:pPr>
            <a:r>
              <a:rPr lang="en-GB" dirty="0">
                <a:solidFill>
                  <a:srgbClr val="FF0000"/>
                </a:solidFill>
              </a:rPr>
              <a:t>         (</a:t>
            </a:r>
            <a:r>
              <a:rPr lang="en-GB" b="1" dirty="0">
                <a:solidFill>
                  <a:srgbClr val="FF0000"/>
                </a:solidFill>
              </a:rPr>
              <a:t>C)</a:t>
            </a:r>
            <a:r>
              <a:rPr lang="en-GB" dirty="0">
                <a:solidFill>
                  <a:srgbClr val="FF0000"/>
                </a:solidFill>
              </a:rPr>
              <a:t>	On a clear night</a:t>
            </a:r>
            <a:endParaRPr lang="en-US" dirty="0">
              <a:solidFill>
                <a:srgbClr val="FF0000"/>
              </a:solidFill>
            </a:endParaRPr>
          </a:p>
          <a:p>
            <a:pPr marL="0" indent="0" algn="l" rtl="0">
              <a:buNone/>
            </a:pPr>
            <a:r>
              <a:rPr lang="en-GB" dirty="0"/>
              <a:t>         (D)	When a clear night</a:t>
            </a:r>
          </a:p>
          <a:p>
            <a:pPr marL="0" indent="0" algn="l" rtl="0">
              <a:buNone/>
            </a:pPr>
            <a:r>
              <a:rPr lang="en-GB" dirty="0"/>
              <a:t>Choice (A) is incorrect because there is no connector to join the noun phrase a clear night to the rest of the sentence. Choice (B) consists of an independent clause, but there is no connector to join it to the other clause. (D) seems to form a subordinate clause, but the clause lacks a verb.</a:t>
            </a:r>
          </a:p>
          <a:p>
            <a:pPr algn="l" rtl="0"/>
            <a:r>
              <a:rPr lang="en-GB" sz="3600" b="1" dirty="0">
                <a:solidFill>
                  <a:srgbClr val="FF0000"/>
                </a:solidFill>
              </a:rPr>
              <a:t>Exercise 23</a:t>
            </a:r>
          </a:p>
          <a:p>
            <a:pPr marL="0" indent="0" algn="l" rtl="0">
              <a:buNone/>
            </a:pPr>
            <a:r>
              <a:rPr lang="en-GB" dirty="0"/>
              <a:t>1.	   _ </a:t>
            </a:r>
            <a:r>
              <a:rPr lang="en-GB" b="1" dirty="0"/>
              <a:t>(C)</a:t>
            </a:r>
            <a:endParaRPr lang="en-US" dirty="0"/>
          </a:p>
          <a:p>
            <a:pPr marL="0" indent="0" algn="l" rtl="0">
              <a:buNone/>
            </a:pPr>
            <a:r>
              <a:rPr lang="en-GB" dirty="0"/>
              <a:t>2.	__ (B)</a:t>
            </a:r>
            <a:endParaRPr lang="en-US" dirty="0"/>
          </a:p>
          <a:p>
            <a:pPr marL="0" indent="0" algn="l" rtl="0">
              <a:buNone/>
            </a:pPr>
            <a:r>
              <a:rPr lang="en-GB" dirty="0"/>
              <a:t>3.	__ (A)</a:t>
            </a:r>
            <a:endParaRPr lang="en-US" dirty="0"/>
          </a:p>
          <a:p>
            <a:pPr marL="0" indent="0" algn="l" rtl="0">
              <a:buNone/>
            </a:pPr>
            <a:endParaRPr lang="en-US" dirty="0"/>
          </a:p>
        </p:txBody>
      </p:sp>
    </p:spTree>
    <p:extLst>
      <p:ext uri="{BB962C8B-B14F-4D97-AF65-F5344CB8AC3E}">
        <p14:creationId xmlns:p14="http://schemas.microsoft.com/office/powerpoint/2010/main" val="1180485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TotalTime>
  <Words>341</Words>
  <Application>Microsoft Office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كلية الآداب  جامعة بنها  قسم اللغة الإنجليزية   الفرقة/ الثالثة  المادة/ قواعد  أستاذ المادة/ أ.د/ نازك محمد عبد اللطيف الترم الثاني للعام الدراسي 2019/2020 </vt:lpstr>
      <vt:lpstr>Lesson 22. Incomplete Noun Clauses </vt:lpstr>
      <vt:lpstr>EXAMPLE: 1- Dr. Hopkins' office is in this building.   (statement) I'm sure that Dr. Hopkins' office is in this building.   2- Is Dr. Hopkins' office on this floor?  (yes/no question) I don't know if (whether) Dr. Hopkins' office is   on this floor.  3- Where is Dr. Hopkins' office? (information question) Please tell me where Dr. Hopkins' office is Notice that the word order in direct questions is not the same as it is in noun clauses. The noun clause follows statement word order (subject+ verb), not question word order (auxiliary+ subject+ main verb). Often one of the distractors for noun-clause items will incorrectly follow question word order. </vt:lpstr>
      <vt:lpstr>           *I don't know what is her name.                 (Incorrect use of question word order)              I don't know what her name is.  (Correct word order)           *She called him to ask what time did his party start.             (Incorrect use of question word order)            She called him to ask what time his party started.               (Correct word order) Noun clauses function exactly as nouns do: as subjects, as direct objects, or as complements after the verb to be.   When the meeting will be held has not been decided.      (noun clause as subject)  The weather announcer said that there will be thunderstorms.       (noun clause as direct object)  This is what you need.             (noun clause after to be)    </vt:lpstr>
      <vt:lpstr>PowerPoint Presentation</vt:lpstr>
      <vt:lpstr> LESSON 23 : MISSING OR INCOMPLETE PREPOSITIONAL PHRASES </vt:lpstr>
      <vt:lpstr>Example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Rodey</dc:creator>
  <cp:lastModifiedBy>Win10</cp:lastModifiedBy>
  <cp:revision>11</cp:revision>
  <dcterms:created xsi:type="dcterms:W3CDTF">2020-03-15T23:23:10Z</dcterms:created>
  <dcterms:modified xsi:type="dcterms:W3CDTF">2020-03-16T21:35:43Z</dcterms:modified>
</cp:coreProperties>
</file>